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7" r:id="rId2"/>
    <p:sldId id="292" r:id="rId3"/>
    <p:sldId id="312" r:id="rId4"/>
    <p:sldId id="311" r:id="rId5"/>
    <p:sldId id="316" r:id="rId6"/>
    <p:sldId id="318" r:id="rId7"/>
    <p:sldId id="310" r:id="rId8"/>
    <p:sldId id="317" r:id="rId9"/>
    <p:sldId id="319" r:id="rId10"/>
    <p:sldId id="320" r:id="rId11"/>
    <p:sldId id="321" r:id="rId12"/>
    <p:sldId id="314" r:id="rId13"/>
    <p:sldId id="31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75461" autoAdjust="0"/>
  </p:normalViewPr>
  <p:slideViewPr>
    <p:cSldViewPr snapToGrid="0">
      <p:cViewPr varScale="1">
        <p:scale>
          <a:sx n="47" d="100"/>
          <a:sy n="47" d="100"/>
        </p:scale>
        <p:origin x="-126" y="-528"/>
      </p:cViewPr>
      <p:guideLst>
        <p:guide orient="horz" pos="2160"/>
        <p:guide pos="3840"/>
      </p:guideLst>
    </p:cSldViewPr>
  </p:slideViewPr>
  <p:outlineViewPr>
    <p:cViewPr>
      <p:scale>
        <a:sx n="33" d="100"/>
        <a:sy n="33" d="100"/>
      </p:scale>
      <p:origin x="0" y="-3942"/>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0C4408-16A8-45FD-B5F5-31DB5787A59A}" type="datetimeFigureOut">
              <a:rPr lang="en-US" smtClean="0"/>
              <a:t>1/31/2017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EF748A-E92B-47C3-9C50-8F624968F439}" type="slidenum">
              <a:rPr lang="en-US" smtClean="0"/>
              <a:t>‹#›</a:t>
            </a:fld>
            <a:endParaRPr lang="en-US" dirty="0"/>
          </a:p>
        </p:txBody>
      </p:sp>
    </p:spTree>
    <p:extLst>
      <p:ext uri="{BB962C8B-B14F-4D97-AF65-F5344CB8AC3E}">
        <p14:creationId xmlns:p14="http://schemas.microsoft.com/office/powerpoint/2010/main" val="3366584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a:t>
            </a:r>
            <a:r>
              <a:rPr lang="en-US" baseline="0" dirty="0"/>
              <a:t>, we are the Cedar Park Rocketry team, and we would like to present to you our NASA SLI project idea. We will first cover the rocket requirements</a:t>
            </a:r>
            <a:endParaRPr lang="en-US" dirty="0"/>
          </a:p>
        </p:txBody>
      </p:sp>
      <p:sp>
        <p:nvSpPr>
          <p:cNvPr id="4" name="Slide Number Placeholder 3"/>
          <p:cNvSpPr>
            <a:spLocks noGrp="1"/>
          </p:cNvSpPr>
          <p:nvPr>
            <p:ph type="sldNum" sz="quarter" idx="10"/>
          </p:nvPr>
        </p:nvSpPr>
        <p:spPr/>
        <p:txBody>
          <a:bodyPr/>
          <a:lstStyle/>
          <a:p>
            <a:fld id="{47EF748A-E92B-47C3-9C50-8F624968F439}" type="slidenum">
              <a:rPr lang="en-US" smtClean="0"/>
              <a:t>1</a:t>
            </a:fld>
            <a:endParaRPr lang="en-US" dirty="0"/>
          </a:p>
        </p:txBody>
      </p:sp>
    </p:spTree>
    <p:extLst>
      <p:ext uri="{BB962C8B-B14F-4D97-AF65-F5344CB8AC3E}">
        <p14:creationId xmlns:p14="http://schemas.microsoft.com/office/powerpoint/2010/main" val="993285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EF748A-E92B-47C3-9C50-8F624968F439}" type="slidenum">
              <a:rPr lang="en-US" smtClean="0"/>
              <a:t>2</a:t>
            </a:fld>
            <a:endParaRPr lang="en-US" dirty="0"/>
          </a:p>
        </p:txBody>
      </p:sp>
    </p:spTree>
    <p:extLst>
      <p:ext uri="{BB962C8B-B14F-4D97-AF65-F5344CB8AC3E}">
        <p14:creationId xmlns:p14="http://schemas.microsoft.com/office/powerpoint/2010/main" val="1616994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EF748A-E92B-47C3-9C50-8F624968F439}" type="slidenum">
              <a:rPr lang="en-US" smtClean="0"/>
              <a:t>3</a:t>
            </a:fld>
            <a:endParaRPr lang="en-US" dirty="0"/>
          </a:p>
        </p:txBody>
      </p:sp>
    </p:spTree>
    <p:extLst>
      <p:ext uri="{BB962C8B-B14F-4D97-AF65-F5344CB8AC3E}">
        <p14:creationId xmlns:p14="http://schemas.microsoft.com/office/powerpoint/2010/main" val="2033186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EF748A-E92B-47C3-9C50-8F624968F439}" type="slidenum">
              <a:rPr lang="en-US" smtClean="0"/>
              <a:t>4</a:t>
            </a:fld>
            <a:endParaRPr lang="en-US" dirty="0"/>
          </a:p>
        </p:txBody>
      </p:sp>
    </p:spTree>
    <p:extLst>
      <p:ext uri="{BB962C8B-B14F-4D97-AF65-F5344CB8AC3E}">
        <p14:creationId xmlns:p14="http://schemas.microsoft.com/office/powerpoint/2010/main" val="1037488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 about parachute and drogue.</a:t>
            </a:r>
          </a:p>
        </p:txBody>
      </p:sp>
      <p:sp>
        <p:nvSpPr>
          <p:cNvPr id="4" name="Slide Number Placeholder 3"/>
          <p:cNvSpPr>
            <a:spLocks noGrp="1"/>
          </p:cNvSpPr>
          <p:nvPr>
            <p:ph type="sldNum" sz="quarter" idx="10"/>
          </p:nvPr>
        </p:nvSpPr>
        <p:spPr/>
        <p:txBody>
          <a:bodyPr/>
          <a:lstStyle/>
          <a:p>
            <a:fld id="{47EF748A-E92B-47C3-9C50-8F624968F439}" type="slidenum">
              <a:rPr lang="en-US" smtClean="0"/>
              <a:t>7</a:t>
            </a:fld>
            <a:endParaRPr lang="en-US" dirty="0"/>
          </a:p>
        </p:txBody>
      </p:sp>
    </p:spTree>
    <p:extLst>
      <p:ext uri="{BB962C8B-B14F-4D97-AF65-F5344CB8AC3E}">
        <p14:creationId xmlns:p14="http://schemas.microsoft.com/office/powerpoint/2010/main" val="4091740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mn-lt"/>
                <a:ea typeface="+mn-ea"/>
                <a:cs typeface="+mn-cs"/>
              </a:rPr>
              <a:t>For our final design we went with a payload that would use magnetic levitation to reduce G-forces (it would act like an invisible cushion). The payload will consist of an inner tube with magnets on the inside on the top and bottom. This tube would fit vertically into the body of the rocket, with empty space above and below to allow the inner tube to move up and down freely. Above and below the inner tube will be normal magnets, which will work with the diamagnets to levitate the inner tube, hopefully reducing the G-forces. The magnets used will be grade N52 neodymium magnets, and the diamagnets used will either be made of bismuth or pyrolytic carbon. Although it might be possible to use superconductors and liquid nitrogen to levitate the payload. If for some reason the diamagnets</a:t>
            </a:r>
            <a:r>
              <a:rPr lang="en-US" sz="1200" b="0" i="0" u="none" strike="noStrike" kern="1200" baseline="0" dirty="0">
                <a:solidFill>
                  <a:schemeClr val="tx1"/>
                </a:solidFill>
                <a:effectLst/>
                <a:latin typeface="+mn-lt"/>
                <a:ea typeface="+mn-ea"/>
                <a:cs typeface="+mn-cs"/>
              </a:rPr>
              <a:t> don’t work out, it would be possible to use normal ferromagnets since the inner tube is constricted to only moving up and down.</a:t>
            </a:r>
            <a:r>
              <a:rPr lang="en-US" sz="1200" b="0" i="0" u="none" strike="noStrike" kern="1200" dirty="0">
                <a:solidFill>
                  <a:schemeClr val="tx1"/>
                </a:solidFill>
                <a:effectLst/>
                <a:latin typeface="+mn-lt"/>
                <a:ea typeface="+mn-ea"/>
                <a:cs typeface="+mn-cs"/>
              </a:rPr>
              <a:t> Originally we were going to do a free floating sphere with magnets pointing in six different directions, but we ended up going with our current design since it was simpler, safer, and most of the G-forces that the payload would experience would be vertical (relative to the rocket) anyway. To test if the magnetic levitation system was really equalizing the G-forces two accelerometers would be placed, one in the inner tube, and the other outside of it acting as the control. Magnetic dampening could be used in real life to reduce G-forces on astronauts and payloads during launch, when the rocket fires its engines, and especially during landing and parachute deployment. The reduced G-forces could allow for more powerful engines and heavier landers to be used with humans and delicate equipment, allowing for more complex missions further into space. This technology</a:t>
            </a:r>
            <a:r>
              <a:rPr lang="en-US" sz="1200" b="0" i="0" u="none" strike="noStrike" kern="1200" baseline="0" dirty="0">
                <a:solidFill>
                  <a:schemeClr val="tx1"/>
                </a:solidFill>
                <a:effectLst/>
                <a:latin typeface="+mn-lt"/>
                <a:ea typeface="+mn-ea"/>
                <a:cs typeface="+mn-cs"/>
              </a:rPr>
              <a:t> however will not decrease the average g forces  upon the rocket. Instead it will only change the peak g forces on take off, landing and acceleration. The possible future applications of this technology is endless. </a:t>
            </a:r>
            <a:r>
              <a:rPr lang="en-US" sz="1200" b="0" i="0" u="none" strike="noStrike" kern="1200" baseline="0" dirty="0" err="1">
                <a:solidFill>
                  <a:schemeClr val="tx1"/>
                </a:solidFill>
                <a:effectLst/>
                <a:latin typeface="+mn-lt"/>
                <a:ea typeface="+mn-ea"/>
                <a:cs typeface="+mn-cs"/>
              </a:rPr>
              <a:t>futhermore</a:t>
            </a:r>
            <a:r>
              <a:rPr lang="en-US" sz="1200" b="0" i="0" u="none" strike="noStrike" kern="1200" baseline="0" dirty="0">
                <a:solidFill>
                  <a:schemeClr val="tx1"/>
                </a:solidFill>
                <a:effectLst/>
                <a:latin typeface="+mn-lt"/>
                <a:ea typeface="+mn-ea"/>
                <a:cs typeface="+mn-cs"/>
              </a:rPr>
              <a:t> in the right hands this technology has the ability to shape space travel as we know it. </a:t>
            </a:r>
            <a:endParaRPr lang="en-US" b="0" dirty="0">
              <a:effectLst/>
            </a:endParaRPr>
          </a:p>
          <a:p>
            <a:r>
              <a:rPr lang="en-US" dirty="0"/>
              <a:t/>
            </a:r>
            <a:br>
              <a:rPr lang="en-US" dirty="0"/>
            </a:br>
            <a:endParaRPr lang="en-US" dirty="0"/>
          </a:p>
        </p:txBody>
      </p:sp>
      <p:sp>
        <p:nvSpPr>
          <p:cNvPr id="4" name="Slide Number Placeholder 3"/>
          <p:cNvSpPr>
            <a:spLocks noGrp="1"/>
          </p:cNvSpPr>
          <p:nvPr>
            <p:ph type="sldNum" sz="quarter" idx="10"/>
          </p:nvPr>
        </p:nvSpPr>
        <p:spPr/>
        <p:txBody>
          <a:bodyPr/>
          <a:lstStyle/>
          <a:p>
            <a:fld id="{47EF748A-E92B-47C3-9C50-8F624968F439}" type="slidenum">
              <a:rPr lang="en-US" smtClean="0"/>
              <a:t>12</a:t>
            </a:fld>
            <a:endParaRPr lang="en-US" dirty="0"/>
          </a:p>
        </p:txBody>
      </p:sp>
    </p:spTree>
    <p:extLst>
      <p:ext uri="{BB962C8B-B14F-4D97-AF65-F5344CB8AC3E}">
        <p14:creationId xmlns:p14="http://schemas.microsoft.com/office/powerpoint/2010/main" val="13977448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EF748A-E92B-47C3-9C50-8F624968F439}" type="slidenum">
              <a:rPr lang="en-US" smtClean="0"/>
              <a:t>13</a:t>
            </a:fld>
            <a:endParaRPr lang="en-US" dirty="0"/>
          </a:p>
        </p:txBody>
      </p:sp>
    </p:spTree>
    <p:extLst>
      <p:ext uri="{BB962C8B-B14F-4D97-AF65-F5344CB8AC3E}">
        <p14:creationId xmlns:p14="http://schemas.microsoft.com/office/powerpoint/2010/main" val="36437536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pic>
        <p:nvPicPr>
          <p:cNvPr id="15" name="Picture 14"/>
          <p:cNvPicPr>
            <a:picLocks noChangeAspect="1"/>
          </p:cNvPicPr>
          <p:nvPr userDrawn="1"/>
        </p:nvPicPr>
        <p:blipFill>
          <a:blip r:embed="rId3"/>
          <a:stretch>
            <a:fillRect/>
          </a:stretch>
        </p:blipFill>
        <p:spPr>
          <a:xfrm>
            <a:off x="8479814" y="0"/>
            <a:ext cx="3574210" cy="834637"/>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8930640" y="2832986"/>
            <a:ext cx="5504688" cy="65836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vl3pPr>
              <a:defRPr sz="2000"/>
            </a:lvl3pPr>
            <a:lvl4pPr>
              <a:defRPr sz="2000"/>
            </a:lvl4pPr>
            <a:lvl5pPr>
              <a:defRPr sz="2000"/>
            </a:lvl5pPr>
            <a:lvl6pPr>
              <a:defRPr sz="1600"/>
            </a:lvl6pPr>
          </a:lstStyle>
          <a:p>
            <a:pPr lvl="0"/>
            <a:r>
              <a:rPr lang="en-US" dirty="0"/>
              <a:t>Click to edit Master text styles</a:t>
            </a:r>
          </a:p>
          <a:p>
            <a:pPr lvl="2"/>
            <a:r>
              <a:rPr lang="en-US" dirty="0"/>
              <a:t>Second level</a:t>
            </a:r>
          </a:p>
          <a:p>
            <a:pPr lvl="3"/>
            <a:r>
              <a:rPr lang="en-US" dirty="0"/>
              <a:t>Third level</a:t>
            </a:r>
          </a:p>
          <a:p>
            <a:pPr lvl="4"/>
            <a:r>
              <a:rPr lang="en-US" dirty="0"/>
              <a:t>Fourth level</a:t>
            </a:r>
          </a:p>
          <a:p>
            <a:pPr lvl="5"/>
            <a:r>
              <a:rPr lang="en-US" dirty="0"/>
              <a:t>Fifth level</a:t>
            </a:r>
          </a:p>
        </p:txBody>
      </p:sp>
      <p:sp>
        <p:nvSpPr>
          <p:cNvPr id="4" name="Date Placeholder 3"/>
          <p:cNvSpPr>
            <a:spLocks noGrp="1"/>
          </p:cNvSpPr>
          <p:nvPr>
            <p:ph type="dt" sz="half" idx="10"/>
          </p:nvPr>
        </p:nvSpPr>
        <p:spPr/>
        <p:txBody>
          <a:bodyPr/>
          <a:lstStyle/>
          <a:p>
            <a:fld id="{D62CEF3B-A037-46D0-B02C-1428F07E9383}" type="datetimeFigureOut">
              <a:rPr lang="en-US" dirty="0"/>
              <a:t>1/31/2017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dirty="0"/>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1/31/2017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pic>
        <p:nvPicPr>
          <p:cNvPr id="13" name="Picture 12"/>
          <p:cNvPicPr>
            <a:picLocks noChangeAspect="1"/>
          </p:cNvPicPr>
          <p:nvPr userDrawn="1"/>
        </p:nvPicPr>
        <p:blipFill>
          <a:blip r:embed="rId3"/>
          <a:stretch>
            <a:fillRect/>
          </a:stretch>
        </p:blipFill>
        <p:spPr>
          <a:xfrm>
            <a:off x="8479814" y="0"/>
            <a:ext cx="3574210" cy="834637"/>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1/31/2017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1/31/2017</a:t>
            </a:fld>
            <a:endParaRPr lang="en-US" dirty="0"/>
          </a:p>
        </p:txBody>
      </p:sp>
      <p:sp>
        <p:nvSpPr>
          <p:cNvPr id="4" name="Footer Placeholder 3"/>
          <p:cNvSpPr>
            <a:spLocks noGrp="1"/>
          </p:cNvSpPr>
          <p:nvPr>
            <p:ph type="ftr" sz="quarter" idx="11"/>
          </p:nvPr>
        </p:nvSpPr>
        <p:spPr/>
        <p:txBody>
          <a:bodyPr/>
          <a:lstStyle/>
          <a:p>
            <a:r>
              <a:rPr lang="en-US" dirty="0"/>
              <a:t>capstone works, inc</a:t>
            </a:r>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1/31/2017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pic>
        <p:nvPicPr>
          <p:cNvPr id="14" name="Picture 13"/>
          <p:cNvPicPr>
            <a:picLocks noChangeAspect="1"/>
          </p:cNvPicPr>
          <p:nvPr userDrawn="1"/>
        </p:nvPicPr>
        <p:blipFill>
          <a:blip r:embed="rId3"/>
          <a:stretch>
            <a:fillRect/>
          </a:stretch>
        </p:blipFill>
        <p:spPr>
          <a:xfrm>
            <a:off x="8479814" y="0"/>
            <a:ext cx="3574210" cy="834637"/>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FF08F-DC6B-4601-B491-B0F83F6DD2DA}" type="datetimeFigureOut">
              <a:rPr lang="en-US" dirty="0"/>
              <a:pPr/>
              <a:t>1/31/2017</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87312" y="0"/>
            <a:ext cx="5504688" cy="658368"/>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1/31/2017</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pic>
        <p:nvPicPr>
          <p:cNvPr id="14" name="Picture 13"/>
          <p:cNvPicPr>
            <a:picLocks noChangeAspect="1"/>
          </p:cNvPicPr>
          <p:nvPr userDrawn="1"/>
        </p:nvPicPr>
        <p:blipFill>
          <a:blip r:embed="rId14"/>
          <a:stretch>
            <a:fillRect/>
          </a:stretch>
        </p:blipFill>
        <p:spPr>
          <a:xfrm>
            <a:off x="8479814" y="0"/>
            <a:ext cx="3574210" cy="83463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NASA SLI</a:t>
            </a:r>
            <a:br>
              <a:rPr lang="en-US" dirty="0"/>
            </a:br>
            <a:r>
              <a:rPr lang="en-US" sz="4400" dirty="0"/>
              <a:t>Cedar Park Rocket Team</a:t>
            </a:r>
            <a:endParaRPr lang="en-US" dirty="0"/>
          </a:p>
        </p:txBody>
      </p:sp>
      <p:sp>
        <p:nvSpPr>
          <p:cNvPr id="3" name="Subtitle 2"/>
          <p:cNvSpPr>
            <a:spLocks noGrp="1"/>
          </p:cNvSpPr>
          <p:nvPr>
            <p:ph type="subTitle" idx="1"/>
          </p:nvPr>
        </p:nvSpPr>
        <p:spPr/>
        <p:txBody>
          <a:bodyPr/>
          <a:lstStyle/>
          <a:p>
            <a:r>
              <a:rPr lang="en-US" dirty="0"/>
              <a:t>Magnetic g-Force Remediation</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extLst>
      <p:ext uri="{BB962C8B-B14F-4D97-AF65-F5344CB8AC3E}">
        <p14:creationId xmlns:p14="http://schemas.microsoft.com/office/powerpoint/2010/main" val="4230217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Scale Model Parts List pg.2</a:t>
            </a:r>
            <a:endParaRPr lang="en-US" sz="6000" dirty="0"/>
          </a:p>
        </p:txBody>
      </p:sp>
      <p:sp>
        <p:nvSpPr>
          <p:cNvPr id="3" name="Content Placeholder 2"/>
          <p:cNvSpPr>
            <a:spLocks noGrp="1"/>
          </p:cNvSpPr>
          <p:nvPr>
            <p:ph idx="1"/>
          </p:nvPr>
        </p:nvSpPr>
        <p:spPr/>
        <p:txBody>
          <a:bodyPr/>
          <a:lstStyle/>
          <a:p>
            <a:pPr marL="571500" lvl="1" indent="-571500">
              <a:spcBef>
                <a:spcPts val="1200"/>
              </a:spcBef>
              <a:spcAft>
                <a:spcPts val="200"/>
              </a:spcAft>
              <a:buSzPct val="100000"/>
              <a:buFont typeface="Courier New" panose="02070309020205020404" pitchFamily="49" charset="0"/>
              <a:buChar char="o"/>
            </a:pPr>
            <a:r>
              <a:rPr lang="en-US" sz="3600" dirty="0"/>
              <a:t>Paper coupler 4 inches’ long 2-inch inner </a:t>
            </a:r>
            <a:r>
              <a:rPr lang="en-US" sz="3600" dirty="0" smtClean="0"/>
              <a:t>diameter</a:t>
            </a:r>
          </a:p>
          <a:p>
            <a:pPr marL="571500" lvl="1" indent="-571500">
              <a:spcBef>
                <a:spcPts val="1200"/>
              </a:spcBef>
              <a:spcAft>
                <a:spcPts val="200"/>
              </a:spcAft>
              <a:buSzPct val="100000"/>
              <a:buFont typeface="Courier New" panose="02070309020205020404" pitchFamily="49" charset="0"/>
              <a:buChar char="o"/>
            </a:pPr>
            <a:r>
              <a:rPr lang="en-US" sz="3600" dirty="0"/>
              <a:t>Balsa bulkhead </a:t>
            </a:r>
          </a:p>
          <a:p>
            <a:pPr marL="571500" lvl="1" indent="-571500">
              <a:spcBef>
                <a:spcPts val="1200"/>
              </a:spcBef>
              <a:spcAft>
                <a:spcPts val="200"/>
              </a:spcAft>
              <a:buSzPct val="100000"/>
              <a:buFont typeface="Courier New" panose="02070309020205020404" pitchFamily="49" charset="0"/>
              <a:buChar char="o"/>
            </a:pPr>
            <a:r>
              <a:rPr lang="en-US" sz="3600" dirty="0"/>
              <a:t>Stainless steel eyebolt </a:t>
            </a:r>
          </a:p>
          <a:p>
            <a:pPr marL="571500" lvl="1" indent="-571500">
              <a:spcBef>
                <a:spcPts val="1200"/>
              </a:spcBef>
              <a:spcAft>
                <a:spcPts val="200"/>
              </a:spcAft>
              <a:buSzPct val="100000"/>
              <a:buFont typeface="Courier New" panose="02070309020205020404" pitchFamily="49" charset="0"/>
              <a:buChar char="o"/>
            </a:pPr>
            <a:r>
              <a:rPr lang="en-US" sz="3600" dirty="0"/>
              <a:t>Two balsa centering rings OD 2 inches ID 24 MM</a:t>
            </a:r>
          </a:p>
          <a:p>
            <a:pPr marL="571500" lvl="1" indent="-571500">
              <a:spcBef>
                <a:spcPts val="1200"/>
              </a:spcBef>
              <a:spcAft>
                <a:spcPts val="200"/>
              </a:spcAft>
              <a:buSzPct val="100000"/>
              <a:buFont typeface="Courier New" panose="02070309020205020404" pitchFamily="49" charset="0"/>
              <a:buChar char="o"/>
            </a:pPr>
            <a:r>
              <a:rPr lang="en-US" sz="3600" dirty="0"/>
              <a:t>24 mm motor tube </a:t>
            </a:r>
          </a:p>
          <a:p>
            <a:pPr marL="0" lvl="1" indent="0">
              <a:spcBef>
                <a:spcPts val="1200"/>
              </a:spcBef>
              <a:spcAft>
                <a:spcPts val="200"/>
              </a:spcAft>
              <a:buSzPct val="100000"/>
              <a:buNone/>
            </a:pPr>
            <a:r>
              <a:rPr lang="en-US" sz="3600" dirty="0" smtClean="0"/>
              <a:t>  </a:t>
            </a:r>
          </a:p>
          <a:p>
            <a:endParaRPr lang="en-US" dirty="0"/>
          </a:p>
        </p:txBody>
      </p:sp>
    </p:spTree>
    <p:extLst>
      <p:ext uri="{BB962C8B-B14F-4D97-AF65-F5344CB8AC3E}">
        <p14:creationId xmlns:p14="http://schemas.microsoft.com/office/powerpoint/2010/main" val="2102108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Scale Model Parts List pg.3</a:t>
            </a:r>
            <a:endParaRPr lang="en-US" sz="6000" dirty="0"/>
          </a:p>
        </p:txBody>
      </p:sp>
      <p:sp>
        <p:nvSpPr>
          <p:cNvPr id="3" name="Content Placeholder 2"/>
          <p:cNvSpPr>
            <a:spLocks noGrp="1"/>
          </p:cNvSpPr>
          <p:nvPr>
            <p:ph idx="1"/>
          </p:nvPr>
        </p:nvSpPr>
        <p:spPr/>
        <p:txBody>
          <a:bodyPr>
            <a:normAutofit/>
          </a:bodyPr>
          <a:lstStyle/>
          <a:p>
            <a:pPr marL="91440" lvl="1" indent="-91440">
              <a:spcBef>
                <a:spcPts val="1200"/>
              </a:spcBef>
              <a:spcAft>
                <a:spcPts val="200"/>
              </a:spcAft>
              <a:buSzPct val="100000"/>
              <a:buFont typeface="Courier New" panose="02070309020205020404" pitchFamily="49" charset="0"/>
              <a:buChar char="o"/>
            </a:pPr>
            <a:r>
              <a:rPr lang="en-US" sz="3600" dirty="0" smtClean="0"/>
              <a:t> 58 </a:t>
            </a:r>
            <a:r>
              <a:rPr lang="en-US" sz="3600" dirty="0"/>
              <a:t>inch Kevlar shock </a:t>
            </a:r>
            <a:r>
              <a:rPr lang="en-US" sz="3600" dirty="0" smtClean="0"/>
              <a:t>cord</a:t>
            </a:r>
          </a:p>
          <a:p>
            <a:pPr marL="91440" lvl="1" indent="-91440">
              <a:spcBef>
                <a:spcPts val="1200"/>
              </a:spcBef>
              <a:spcAft>
                <a:spcPts val="200"/>
              </a:spcAft>
              <a:buSzPct val="100000"/>
              <a:buFont typeface="Courier New" panose="02070309020205020404" pitchFamily="49" charset="0"/>
              <a:buChar char="o"/>
            </a:pPr>
            <a:r>
              <a:rPr lang="en-US" sz="3600" dirty="0" smtClean="0"/>
              <a:t> 28-inch </a:t>
            </a:r>
            <a:r>
              <a:rPr lang="en-US" sz="3600" dirty="0"/>
              <a:t>elastic shock cords </a:t>
            </a:r>
          </a:p>
          <a:p>
            <a:pPr marL="91440" lvl="1" indent="-91440">
              <a:spcBef>
                <a:spcPts val="1200"/>
              </a:spcBef>
              <a:spcAft>
                <a:spcPts val="200"/>
              </a:spcAft>
              <a:buSzPct val="100000"/>
              <a:buFont typeface="Courier New" panose="02070309020205020404" pitchFamily="49" charset="0"/>
              <a:buChar char="o"/>
            </a:pPr>
            <a:r>
              <a:rPr lang="en-US" sz="3600" dirty="0" smtClean="0"/>
              <a:t> Diameter </a:t>
            </a:r>
            <a:r>
              <a:rPr lang="en-US" sz="3600" dirty="0"/>
              <a:t>of parachute 14 inches</a:t>
            </a:r>
          </a:p>
          <a:p>
            <a:pPr marL="91440" lvl="1" indent="-91440">
              <a:spcBef>
                <a:spcPts val="1200"/>
              </a:spcBef>
              <a:spcAft>
                <a:spcPts val="200"/>
              </a:spcAft>
              <a:buSzPct val="100000"/>
              <a:buFont typeface="Courier New" panose="02070309020205020404" pitchFamily="49" charset="0"/>
              <a:buChar char="o"/>
            </a:pPr>
            <a:endParaRPr lang="en-US" sz="3600" dirty="0"/>
          </a:p>
          <a:p>
            <a:pPr>
              <a:buFont typeface="Courier New" panose="02070309020205020404" pitchFamily="49" charset="0"/>
              <a:buChar char="o"/>
            </a:pPr>
            <a:endParaRPr lang="en-US" sz="3600" dirty="0"/>
          </a:p>
        </p:txBody>
      </p:sp>
    </p:spTree>
    <p:extLst>
      <p:ext uri="{BB962C8B-B14F-4D97-AF65-F5344CB8AC3E}">
        <p14:creationId xmlns:p14="http://schemas.microsoft.com/office/powerpoint/2010/main" val="1616611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a:t>
            </a:r>
            <a:r>
              <a:rPr lang="en-US" dirty="0" smtClean="0"/>
              <a:t> </a:t>
            </a:r>
            <a:r>
              <a:rPr lang="en-US" dirty="0"/>
              <a:t>Payload choice</a:t>
            </a:r>
          </a:p>
        </p:txBody>
      </p:sp>
      <p:sp>
        <p:nvSpPr>
          <p:cNvPr id="3" name="Content Placeholder 2"/>
          <p:cNvSpPr>
            <a:spLocks noGrp="1"/>
          </p:cNvSpPr>
          <p:nvPr>
            <p:ph idx="1"/>
          </p:nvPr>
        </p:nvSpPr>
        <p:spPr/>
        <p:txBody>
          <a:bodyPr>
            <a:normAutofit/>
          </a:bodyPr>
          <a:lstStyle/>
          <a:p>
            <a:pPr lvl="1"/>
            <a:r>
              <a:rPr lang="en-US" sz="4000" dirty="0"/>
              <a:t> Magnetic Dampening</a:t>
            </a:r>
            <a:endParaRPr lang="en-US" sz="3600" dirty="0"/>
          </a:p>
          <a:p>
            <a:pPr lvl="2"/>
            <a:r>
              <a:rPr lang="en-US" sz="3600" dirty="0"/>
              <a:t>Using magnetic levitation to diminish G-forces experienced by the </a:t>
            </a:r>
            <a:r>
              <a:rPr lang="en-US" sz="3600" dirty="0" smtClean="0"/>
              <a:t>payload</a:t>
            </a:r>
          </a:p>
          <a:p>
            <a:pPr lvl="2"/>
            <a:endParaRPr lang="en-US" sz="3200" dirty="0" smtClean="0"/>
          </a:p>
          <a:p>
            <a:pPr lvl="2"/>
            <a:endParaRPr lang="en-US" sz="3200" dirty="0"/>
          </a:p>
          <a:p>
            <a:pPr marL="201168" lvl="1" indent="0">
              <a:buNone/>
            </a:pPr>
            <a:endParaRPr lang="en-US" sz="4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extLst>
      <p:ext uri="{BB962C8B-B14F-4D97-AF65-F5344CB8AC3E}">
        <p14:creationId xmlns:p14="http://schemas.microsoft.com/office/powerpoint/2010/main" val="1064334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Subscale Payload model</a:t>
            </a:r>
            <a:endParaRPr lang="en-US" dirty="0"/>
          </a:p>
        </p:txBody>
      </p:sp>
      <p:sp>
        <p:nvSpPr>
          <p:cNvPr id="3" name="Content Placeholder 2"/>
          <p:cNvSpPr>
            <a:spLocks noGrp="1"/>
          </p:cNvSpPr>
          <p:nvPr>
            <p:ph idx="1"/>
          </p:nvPr>
        </p:nvSpPr>
        <p:spPr/>
        <p:txBody>
          <a:bodyPr>
            <a:normAutofit/>
          </a:bodyPr>
          <a:lstStyle/>
          <a:p>
            <a:pPr lvl="1"/>
            <a:r>
              <a:rPr lang="en-US" sz="4000" dirty="0" smtClean="0"/>
              <a:t>24 mm tube inside a 26 mm tube	</a:t>
            </a:r>
          </a:p>
          <a:p>
            <a:pPr lvl="1"/>
            <a:r>
              <a:rPr lang="en-US" sz="4000" dirty="0" smtClean="0"/>
              <a:t>Ceramic magnets attached to the underside of the 24 mm and on the inside of the 26 mm tube</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extLst>
      <p:ext uri="{BB962C8B-B14F-4D97-AF65-F5344CB8AC3E}">
        <p14:creationId xmlns:p14="http://schemas.microsoft.com/office/powerpoint/2010/main" val="80904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Rocket Requirements </a:t>
            </a:r>
          </a:p>
        </p:txBody>
      </p:sp>
      <p:sp>
        <p:nvSpPr>
          <p:cNvPr id="3" name="Content Placeholder 2"/>
          <p:cNvSpPr>
            <a:spLocks noGrp="1"/>
          </p:cNvSpPr>
          <p:nvPr>
            <p:ph idx="1"/>
          </p:nvPr>
        </p:nvSpPr>
        <p:spPr/>
        <p:txBody>
          <a:bodyPr>
            <a:normAutofit/>
          </a:bodyPr>
          <a:lstStyle/>
          <a:p>
            <a:pPr lvl="1"/>
            <a:r>
              <a:rPr lang="en-US" sz="4000" dirty="0"/>
              <a:t> The rocket must reach 5,280 feet above ground level</a:t>
            </a:r>
          </a:p>
          <a:p>
            <a:pPr lvl="1"/>
            <a:r>
              <a:rPr lang="en-US" sz="4000" dirty="0"/>
              <a:t> The Rocket payload should delay or equalize  the effects of G-Forces on the inside container by using magnetic fields</a:t>
            </a:r>
          </a:p>
          <a:p>
            <a:pPr marL="201168" lvl="1" indent="0">
              <a:buNone/>
            </a:pPr>
            <a:endParaRPr lang="en-US" sz="4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extLst>
      <p:ext uri="{BB962C8B-B14F-4D97-AF65-F5344CB8AC3E}">
        <p14:creationId xmlns:p14="http://schemas.microsoft.com/office/powerpoint/2010/main" val="2133440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preliminary Rocket design and Goals</a:t>
            </a:r>
          </a:p>
        </p:txBody>
      </p:sp>
      <p:sp>
        <p:nvSpPr>
          <p:cNvPr id="3" name="Content Placeholder 2"/>
          <p:cNvSpPr>
            <a:spLocks noGrp="1"/>
          </p:cNvSpPr>
          <p:nvPr>
            <p:ph idx="1"/>
          </p:nvPr>
        </p:nvSpPr>
        <p:spPr>
          <a:xfrm>
            <a:off x="1314450" y="1845734"/>
            <a:ext cx="9841230" cy="4421716"/>
          </a:xfrm>
        </p:spPr>
        <p:txBody>
          <a:bodyPr>
            <a:normAutofit/>
          </a:bodyPr>
          <a:lstStyle/>
          <a:p>
            <a:pPr lvl="1"/>
            <a:r>
              <a:rPr lang="en-US" sz="4000" dirty="0"/>
              <a:t> Rocket stability margin: </a:t>
            </a:r>
            <a:r>
              <a:rPr lang="en-US" sz="4000" dirty="0" smtClean="0"/>
              <a:t>5.74</a:t>
            </a:r>
            <a:endParaRPr lang="en-US" sz="4000" dirty="0"/>
          </a:p>
          <a:p>
            <a:pPr lvl="1"/>
            <a:r>
              <a:rPr lang="en-US" sz="4000" dirty="0"/>
              <a:t> Center of gravity: </a:t>
            </a:r>
            <a:r>
              <a:rPr lang="en-US" sz="4000" dirty="0" smtClean="0"/>
              <a:t> 856.94 mm</a:t>
            </a:r>
            <a:endParaRPr lang="en-US" sz="4000" dirty="0"/>
          </a:p>
          <a:p>
            <a:pPr lvl="1"/>
            <a:r>
              <a:rPr lang="en-US" sz="4000" dirty="0"/>
              <a:t> Center of diametric pressure: </a:t>
            </a:r>
            <a:r>
              <a:rPr lang="en-US" sz="4000" dirty="0" smtClean="0"/>
              <a:t>1440.47 mm</a:t>
            </a:r>
          </a:p>
          <a:p>
            <a:pPr lvl="1"/>
            <a:endParaRPr lang="en-US" sz="4000" dirty="0"/>
          </a:p>
          <a:p>
            <a:pPr marL="201168" lvl="1" indent="0">
              <a:buNone/>
            </a:pPr>
            <a:endParaRPr lang="en-US" sz="4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extLst>
      <p:ext uri="{BB962C8B-B14F-4D97-AF65-F5344CB8AC3E}">
        <p14:creationId xmlns:p14="http://schemas.microsoft.com/office/powerpoint/2010/main" val="392156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Parts and Materials</a:t>
            </a:r>
          </a:p>
        </p:txBody>
      </p:sp>
      <p:sp>
        <p:nvSpPr>
          <p:cNvPr id="3" name="Content Placeholder 2"/>
          <p:cNvSpPr>
            <a:spLocks noGrp="1"/>
          </p:cNvSpPr>
          <p:nvPr>
            <p:ph idx="1"/>
          </p:nvPr>
        </p:nvSpPr>
        <p:spPr/>
        <p:txBody>
          <a:bodyPr>
            <a:normAutofit/>
          </a:bodyPr>
          <a:lstStyle/>
          <a:p>
            <a:pPr lvl="1"/>
            <a:r>
              <a:rPr lang="en-US" sz="3600" dirty="0"/>
              <a:t> Motor: </a:t>
            </a:r>
            <a:r>
              <a:rPr lang="en-US" sz="3600" dirty="0" smtClean="0"/>
              <a:t>Gorilla motor Works J395RT</a:t>
            </a:r>
            <a:endParaRPr lang="en-US" sz="3600" dirty="0"/>
          </a:p>
          <a:p>
            <a:pPr lvl="1"/>
            <a:r>
              <a:rPr lang="en-US" sz="3600" dirty="0"/>
              <a:t>Fiberglass 4” diameter standard wall conical </a:t>
            </a:r>
            <a:r>
              <a:rPr lang="en-US" sz="3600" dirty="0" smtClean="0"/>
              <a:t>5:1 </a:t>
            </a:r>
            <a:r>
              <a:rPr lang="en-US" sz="3600" dirty="0"/>
              <a:t>nose cone </a:t>
            </a:r>
            <a:r>
              <a:rPr lang="en-US" sz="3600" dirty="0" smtClean="0"/>
              <a:t> </a:t>
            </a:r>
            <a:endParaRPr lang="en-US" sz="3600" dirty="0"/>
          </a:p>
          <a:p>
            <a:pPr lvl="1"/>
            <a:r>
              <a:rPr lang="en-US" sz="3600" dirty="0" smtClean="0"/>
              <a:t>Kevlar </a:t>
            </a:r>
            <a:r>
              <a:rPr lang="en-US" sz="3600" dirty="0"/>
              <a:t>tether 5/16 inch diameter 20 feet </a:t>
            </a:r>
            <a:r>
              <a:rPr lang="en-US" sz="3600" dirty="0" smtClean="0"/>
              <a:t>length</a:t>
            </a:r>
          </a:p>
          <a:p>
            <a:pPr lvl="1"/>
            <a:r>
              <a:rPr lang="en-US" sz="3600" dirty="0"/>
              <a:t>: FIN-B-04 0.062 inches thick, 8 inch root chord, 0 inch tip chord, 5 inch span, 8 inch sweep </a:t>
            </a:r>
            <a:r>
              <a:rPr lang="en-US" sz="3600" dirty="0" smtClean="0"/>
              <a:t>distance public missiles</a:t>
            </a:r>
          </a:p>
          <a:p>
            <a:pPr marL="201168" lvl="1" indent="0">
              <a:buNone/>
            </a:pPr>
            <a:endParaRPr lang="en-US" sz="36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extLst>
      <p:ext uri="{BB962C8B-B14F-4D97-AF65-F5344CB8AC3E}">
        <p14:creationId xmlns:p14="http://schemas.microsoft.com/office/powerpoint/2010/main" val="1415043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Parts and materials pg.2</a:t>
            </a:r>
            <a:endParaRPr lang="en-US" dirty="0"/>
          </a:p>
        </p:txBody>
      </p:sp>
      <p:sp>
        <p:nvSpPr>
          <p:cNvPr id="3" name="Content Placeholder 2"/>
          <p:cNvSpPr>
            <a:spLocks noGrp="1"/>
          </p:cNvSpPr>
          <p:nvPr>
            <p:ph idx="1"/>
          </p:nvPr>
        </p:nvSpPr>
        <p:spPr/>
        <p:txBody>
          <a:bodyPr>
            <a:noAutofit/>
          </a:bodyPr>
          <a:lstStyle/>
          <a:p>
            <a:pPr>
              <a:buFont typeface="Courier New" panose="02070309020205020404" pitchFamily="49" charset="0"/>
              <a:buChar char="o"/>
            </a:pPr>
            <a:r>
              <a:rPr lang="en-US" sz="3600" dirty="0" smtClean="0"/>
              <a:t>4 </a:t>
            </a:r>
            <a:r>
              <a:rPr lang="en-US" sz="3600" dirty="0"/>
              <a:t>inch diameter G12 fiberglass airframe 48 feet length </a:t>
            </a:r>
            <a:endParaRPr lang="en-US" sz="3600" dirty="0" smtClean="0"/>
          </a:p>
          <a:p>
            <a:pPr>
              <a:buFont typeface="Courier New" panose="02070309020205020404" pitchFamily="49" charset="0"/>
              <a:buChar char="o"/>
            </a:pPr>
            <a:r>
              <a:rPr lang="en-US" sz="3600" dirty="0"/>
              <a:t>4 inch diameter G12 fiberglass 8 inch length diameter coupler </a:t>
            </a:r>
            <a:endParaRPr lang="en-US" sz="3600" dirty="0" smtClean="0"/>
          </a:p>
          <a:p>
            <a:pPr>
              <a:buFont typeface="Courier New" panose="02070309020205020404" pitchFamily="49" charset="0"/>
              <a:buChar char="o"/>
            </a:pPr>
            <a:r>
              <a:rPr lang="en-US" sz="3600" dirty="0" smtClean="0"/>
              <a:t> </a:t>
            </a:r>
            <a:r>
              <a:rPr lang="en-US" sz="3600" dirty="0" err="1"/>
              <a:t>Aeropack</a:t>
            </a:r>
            <a:r>
              <a:rPr lang="en-US" sz="3600" dirty="0"/>
              <a:t> 54mm diameter fiberglass motor tube </a:t>
            </a:r>
            <a:r>
              <a:rPr lang="en-US" sz="3600" dirty="0" smtClean="0"/>
              <a:t>retainer</a:t>
            </a:r>
          </a:p>
          <a:p>
            <a:pPr>
              <a:buFont typeface="Courier New" panose="02070309020205020404" pitchFamily="49" charset="0"/>
              <a:buChar char="o"/>
            </a:pPr>
            <a:r>
              <a:rPr lang="en-US" sz="3600" dirty="0"/>
              <a:t> </a:t>
            </a:r>
            <a:r>
              <a:rPr lang="en-US" sz="3600" dirty="0" smtClean="0"/>
              <a:t>Altus </a:t>
            </a:r>
            <a:r>
              <a:rPr lang="en-US" sz="3600" dirty="0" err="1"/>
              <a:t>metrum</a:t>
            </a:r>
            <a:r>
              <a:rPr lang="en-US" sz="3600" dirty="0"/>
              <a:t> </a:t>
            </a:r>
            <a:r>
              <a:rPr lang="en-US" sz="3600" dirty="0" err="1"/>
              <a:t>telemetrum</a:t>
            </a:r>
            <a:r>
              <a:rPr lang="en-US" sz="3600" dirty="0"/>
              <a:t> </a:t>
            </a:r>
            <a:endParaRPr lang="en-US" sz="3600" dirty="0" smtClean="0"/>
          </a:p>
        </p:txBody>
      </p:sp>
    </p:spTree>
    <p:extLst>
      <p:ext uri="{BB962C8B-B14F-4D97-AF65-F5344CB8AC3E}">
        <p14:creationId xmlns:p14="http://schemas.microsoft.com/office/powerpoint/2010/main" val="4217203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Parts and Materials pg.3</a:t>
            </a:r>
            <a:endParaRPr lang="en-US" dirty="0"/>
          </a:p>
        </p:txBody>
      </p:sp>
      <p:sp>
        <p:nvSpPr>
          <p:cNvPr id="3" name="Content Placeholder 2"/>
          <p:cNvSpPr>
            <a:spLocks noGrp="1"/>
          </p:cNvSpPr>
          <p:nvPr>
            <p:ph idx="1"/>
          </p:nvPr>
        </p:nvSpPr>
        <p:spPr/>
        <p:txBody>
          <a:bodyPr/>
          <a:lstStyle/>
          <a:p>
            <a:pPr>
              <a:buFont typeface="Courier New" panose="02070309020205020404" pitchFamily="49" charset="0"/>
              <a:buChar char="o"/>
            </a:pPr>
            <a:r>
              <a:rPr lang="en-US" sz="3600" dirty="0"/>
              <a:t>4 inch diameter fiberglass bulkplate </a:t>
            </a:r>
          </a:p>
          <a:p>
            <a:pPr>
              <a:buFont typeface="Courier New" panose="02070309020205020404" pitchFamily="49" charset="0"/>
              <a:buChar char="o"/>
            </a:pPr>
            <a:r>
              <a:rPr lang="en-US" sz="3600" dirty="0"/>
              <a:t>18 inch diameter standard parachute </a:t>
            </a:r>
          </a:p>
          <a:p>
            <a:pPr>
              <a:buFont typeface="Courier New" panose="02070309020205020404" pitchFamily="49" charset="0"/>
              <a:buChar char="o"/>
            </a:pPr>
            <a:r>
              <a:rPr lang="en-US" sz="3600" dirty="0"/>
              <a:t>36 inch diameter standard parachute </a:t>
            </a:r>
          </a:p>
          <a:p>
            <a:endParaRPr lang="en-US" dirty="0"/>
          </a:p>
        </p:txBody>
      </p:sp>
    </p:spTree>
    <p:extLst>
      <p:ext uri="{BB962C8B-B14F-4D97-AF65-F5344CB8AC3E}">
        <p14:creationId xmlns:p14="http://schemas.microsoft.com/office/powerpoint/2010/main" val="1262431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730" y="286603"/>
            <a:ext cx="10058400" cy="1450757"/>
          </a:xfrm>
        </p:spPr>
        <p:txBody>
          <a:bodyPr>
            <a:normAutofit/>
          </a:bodyPr>
          <a:lstStyle/>
          <a:p>
            <a:r>
              <a:rPr lang="en-US" sz="6000" dirty="0"/>
              <a:t>Recovery System </a:t>
            </a:r>
          </a:p>
        </p:txBody>
      </p:sp>
      <p:sp>
        <p:nvSpPr>
          <p:cNvPr id="3" name="Content Placeholder 2"/>
          <p:cNvSpPr>
            <a:spLocks noGrp="1"/>
          </p:cNvSpPr>
          <p:nvPr>
            <p:ph idx="1"/>
          </p:nvPr>
        </p:nvSpPr>
        <p:spPr/>
        <p:txBody>
          <a:bodyPr>
            <a:normAutofit/>
          </a:bodyPr>
          <a:lstStyle/>
          <a:p>
            <a:pPr lvl="1"/>
            <a:r>
              <a:rPr lang="en-US" sz="4000" dirty="0" smtClean="0"/>
              <a:t> Redundant </a:t>
            </a:r>
            <a:r>
              <a:rPr lang="en-US" sz="4000" dirty="0"/>
              <a:t>black powder charges, circuit systems, and batteries for both the drogue and main parachutes. </a:t>
            </a:r>
            <a:endParaRPr lang="en-US" sz="4000" dirty="0"/>
          </a:p>
          <a:p>
            <a:pPr lvl="1"/>
            <a:r>
              <a:rPr lang="en-US" sz="4000" dirty="0"/>
              <a:t> </a:t>
            </a:r>
            <a:r>
              <a:rPr lang="en-US" sz="4000" dirty="0" smtClean="0"/>
              <a:t>2 Altus </a:t>
            </a:r>
            <a:r>
              <a:rPr lang="en-US" sz="4000" dirty="0" err="1" smtClean="0"/>
              <a:t>Metrum</a:t>
            </a:r>
            <a:r>
              <a:rPr lang="en-US" sz="4000" dirty="0" smtClean="0"/>
              <a:t> </a:t>
            </a:r>
            <a:r>
              <a:rPr lang="en-US" sz="4000" dirty="0" err="1" smtClean="0"/>
              <a:t>Telemetrum</a:t>
            </a:r>
            <a:r>
              <a:rPr lang="en-US" sz="4000" dirty="0" smtClean="0"/>
              <a:t> </a:t>
            </a:r>
            <a:r>
              <a:rPr lang="en-US" sz="4000" dirty="0" err="1" smtClean="0"/>
              <a:t>altimiters</a:t>
            </a:r>
            <a:r>
              <a:rPr lang="en-US" sz="4000" dirty="0" smtClean="0"/>
              <a:t> </a:t>
            </a:r>
          </a:p>
          <a:p>
            <a:pPr lvl="1"/>
            <a:r>
              <a:rPr lang="en-US" sz="4000" dirty="0"/>
              <a:t> </a:t>
            </a:r>
            <a:endParaRPr lang="en-US" sz="4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extLst>
      <p:ext uri="{BB962C8B-B14F-4D97-AF65-F5344CB8AC3E}">
        <p14:creationId xmlns:p14="http://schemas.microsoft.com/office/powerpoint/2010/main" val="1723744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9655" y="422791"/>
            <a:ext cx="10058400" cy="1450757"/>
          </a:xfrm>
        </p:spPr>
        <p:txBody>
          <a:bodyPr>
            <a:normAutofit/>
          </a:bodyPr>
          <a:lstStyle/>
          <a:p>
            <a:r>
              <a:rPr lang="en-US" sz="6000" dirty="0" smtClean="0"/>
              <a:t>Scale Model test launch statistics</a:t>
            </a:r>
            <a:endParaRPr lang="en-US" sz="6000" dirty="0"/>
          </a:p>
        </p:txBody>
      </p:sp>
      <p:sp>
        <p:nvSpPr>
          <p:cNvPr id="3" name="Content Placeholder 2"/>
          <p:cNvSpPr>
            <a:spLocks noGrp="1"/>
          </p:cNvSpPr>
          <p:nvPr>
            <p:ph idx="1"/>
          </p:nvPr>
        </p:nvSpPr>
        <p:spPr/>
        <p:txBody>
          <a:bodyPr/>
          <a:lstStyle/>
          <a:p>
            <a:pPr>
              <a:buFont typeface="Courier New" panose="02070309020205020404" pitchFamily="49" charset="0"/>
              <a:buChar char="o"/>
            </a:pPr>
            <a:r>
              <a:rPr lang="en-US" sz="3600" dirty="0" smtClean="0"/>
              <a:t>Our Scale Model reached its apogee of 352 feet in 6.9 seconds and it landed on the ground 18.1 seconds after apogee</a:t>
            </a:r>
          </a:p>
          <a:p>
            <a:pPr>
              <a:buFont typeface="Courier New" panose="02070309020205020404" pitchFamily="49" charset="0"/>
              <a:buChar char="o"/>
            </a:pPr>
            <a:r>
              <a:rPr lang="en-US" sz="3600" dirty="0" smtClean="0"/>
              <a:t>It is 31 inches tall</a:t>
            </a:r>
          </a:p>
          <a:p>
            <a:pPr>
              <a:buFont typeface="Courier New" panose="02070309020205020404" pitchFamily="49" charset="0"/>
              <a:buChar char="o"/>
            </a:pPr>
            <a:r>
              <a:rPr lang="en-US" sz="3600" dirty="0" smtClean="0"/>
              <a:t>The scale model has a total mass of 181g</a:t>
            </a:r>
          </a:p>
          <a:p>
            <a:pPr>
              <a:buFont typeface="Courier New" panose="02070309020205020404" pitchFamily="49" charset="0"/>
              <a:buChar char="o"/>
            </a:pPr>
            <a:r>
              <a:rPr lang="en-US" sz="3600" dirty="0" smtClean="0"/>
              <a:t>The parachute deployed at 0.3 seconds after apogee</a:t>
            </a:r>
          </a:p>
          <a:p>
            <a:pPr>
              <a:buFont typeface="Courier New" panose="02070309020205020404" pitchFamily="49" charset="0"/>
              <a:buChar char="o"/>
            </a:pPr>
            <a:endParaRPr lang="en-US" sz="3600" dirty="0" smtClean="0"/>
          </a:p>
          <a:p>
            <a:pPr>
              <a:buFont typeface="Courier New" panose="02070309020205020404" pitchFamily="49" charset="0"/>
              <a:buChar char="o"/>
            </a:pPr>
            <a:endParaRPr lang="en-US" sz="3600" dirty="0" smtClean="0"/>
          </a:p>
          <a:p>
            <a:pPr marL="0" indent="0">
              <a:buNone/>
            </a:pPr>
            <a:endParaRPr lang="en-US" dirty="0" smtClean="0"/>
          </a:p>
          <a:p>
            <a:pPr>
              <a:buFont typeface="Courier New" panose="02070309020205020404" pitchFamily="49" charset="0"/>
              <a:buChar char="o"/>
            </a:pPr>
            <a:endParaRPr lang="en-US" dirty="0"/>
          </a:p>
        </p:txBody>
      </p:sp>
    </p:spTree>
    <p:extLst>
      <p:ext uri="{BB962C8B-B14F-4D97-AF65-F5344CB8AC3E}">
        <p14:creationId xmlns:p14="http://schemas.microsoft.com/office/powerpoint/2010/main" val="2287263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Scale Model Parts list</a:t>
            </a:r>
            <a:endParaRPr lang="en-US" sz="6000" dirty="0"/>
          </a:p>
        </p:txBody>
      </p:sp>
      <p:sp>
        <p:nvSpPr>
          <p:cNvPr id="3" name="Content Placeholder 2"/>
          <p:cNvSpPr>
            <a:spLocks noGrp="1"/>
          </p:cNvSpPr>
          <p:nvPr>
            <p:ph idx="1"/>
          </p:nvPr>
        </p:nvSpPr>
        <p:spPr/>
        <p:txBody>
          <a:bodyPr>
            <a:normAutofit/>
          </a:bodyPr>
          <a:lstStyle/>
          <a:p>
            <a:pPr marL="342900" lvl="1" indent="-342900">
              <a:spcBef>
                <a:spcPts val="1200"/>
              </a:spcBef>
              <a:spcAft>
                <a:spcPts val="200"/>
              </a:spcAft>
              <a:buSzPct val="100000"/>
              <a:buFont typeface="Courier New" panose="02070309020205020404" pitchFamily="49" charset="0"/>
              <a:buChar char="o"/>
            </a:pPr>
            <a:r>
              <a:rPr lang="en-US" sz="3600" dirty="0"/>
              <a:t>Bass wood triangular fins  </a:t>
            </a:r>
          </a:p>
          <a:p>
            <a:pPr marL="342900" lvl="1" indent="-342900">
              <a:spcBef>
                <a:spcPts val="1200"/>
              </a:spcBef>
              <a:spcAft>
                <a:spcPts val="200"/>
              </a:spcAft>
              <a:buSzPct val="100000"/>
              <a:buFont typeface="Courier New" panose="02070309020205020404" pitchFamily="49" charset="0"/>
              <a:buChar char="o"/>
            </a:pPr>
            <a:r>
              <a:rPr lang="en-US" sz="3600" dirty="0"/>
              <a:t>7-inch Balsa nose cone with a diameter of 2 </a:t>
            </a:r>
            <a:r>
              <a:rPr lang="en-US" sz="3600" dirty="0" smtClean="0"/>
              <a:t>inches</a:t>
            </a:r>
          </a:p>
          <a:p>
            <a:pPr marL="342900" lvl="1" indent="-342900">
              <a:spcBef>
                <a:spcPts val="1200"/>
              </a:spcBef>
              <a:spcAft>
                <a:spcPts val="200"/>
              </a:spcAft>
              <a:buSzPct val="100000"/>
              <a:buFont typeface="Courier New" panose="02070309020205020404" pitchFamily="49" charset="0"/>
              <a:buChar char="o"/>
            </a:pPr>
            <a:r>
              <a:rPr lang="en-US" sz="3600" dirty="0"/>
              <a:t>Payload body tube section 12 inches long 2 1/4-inch diameter </a:t>
            </a:r>
          </a:p>
          <a:p>
            <a:pPr marL="342900" lvl="1" indent="-342900">
              <a:spcBef>
                <a:spcPts val="1200"/>
              </a:spcBef>
              <a:spcAft>
                <a:spcPts val="200"/>
              </a:spcAft>
              <a:buSzPct val="100000"/>
              <a:buFont typeface="Courier New" panose="02070309020205020404" pitchFamily="49" charset="0"/>
              <a:buChar char="o"/>
            </a:pPr>
            <a:r>
              <a:rPr lang="en-US" sz="3600" dirty="0"/>
              <a:t>Lower body tube section 12 inches long 2 1/4-inch diameter</a:t>
            </a:r>
          </a:p>
          <a:p>
            <a:pPr marL="0" lvl="1" indent="0">
              <a:spcBef>
                <a:spcPts val="1200"/>
              </a:spcBef>
              <a:spcAft>
                <a:spcPts val="200"/>
              </a:spcAft>
              <a:buSzPct val="100000"/>
              <a:buNone/>
            </a:pPr>
            <a:endParaRPr lang="en-US" sz="3600" dirty="0"/>
          </a:p>
        </p:txBody>
      </p:sp>
    </p:spTree>
    <p:extLst>
      <p:ext uri="{BB962C8B-B14F-4D97-AF65-F5344CB8AC3E}">
        <p14:creationId xmlns:p14="http://schemas.microsoft.com/office/powerpoint/2010/main" val="3677876639"/>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3275</TotalTime>
  <Words>771</Words>
  <Application>Microsoft Office PowerPoint</Application>
  <PresentationFormat>Custom</PresentationFormat>
  <Paragraphs>68</Paragraphs>
  <Slides>13</Slides>
  <Notes>7</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Retrospect</vt:lpstr>
      <vt:lpstr>NASA SLI Cedar Park Rocket Team</vt:lpstr>
      <vt:lpstr>Our Rocket Requirements </vt:lpstr>
      <vt:lpstr>Our preliminary Rocket design and Goals</vt:lpstr>
      <vt:lpstr>Parts and Materials</vt:lpstr>
      <vt:lpstr>Parts and materials pg.2</vt:lpstr>
      <vt:lpstr>Parts and Materials pg.3</vt:lpstr>
      <vt:lpstr>Recovery System </vt:lpstr>
      <vt:lpstr>Scale Model test launch statistics</vt:lpstr>
      <vt:lpstr>Scale Model Parts list</vt:lpstr>
      <vt:lpstr>Scale Model Parts List pg.2</vt:lpstr>
      <vt:lpstr>Scale Model Parts List pg.3</vt:lpstr>
      <vt:lpstr>Our Payload choice</vt:lpstr>
      <vt:lpstr>Subscale Payload model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Chuck Adams</dc:creator>
  <cp:lastModifiedBy>Patricia Raglin</cp:lastModifiedBy>
  <cp:revision>132</cp:revision>
  <dcterms:created xsi:type="dcterms:W3CDTF">2014-07-15T17:16:34Z</dcterms:created>
  <dcterms:modified xsi:type="dcterms:W3CDTF">2017-02-01T14:50:57Z</dcterms:modified>
</cp:coreProperties>
</file>